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49"/>
  </p:notesMasterIdLst>
  <p:sldIdLst>
    <p:sldId id="256" r:id="rId2"/>
    <p:sldId id="281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5" r:id="rId13"/>
    <p:sldId id="267" r:id="rId14"/>
    <p:sldId id="268" r:id="rId15"/>
    <p:sldId id="311" r:id="rId16"/>
    <p:sldId id="269" r:id="rId17"/>
    <p:sldId id="304" r:id="rId18"/>
    <p:sldId id="306" r:id="rId19"/>
    <p:sldId id="270" r:id="rId20"/>
    <p:sldId id="271" r:id="rId21"/>
    <p:sldId id="310" r:id="rId22"/>
    <p:sldId id="283" r:id="rId23"/>
    <p:sldId id="312" r:id="rId24"/>
    <p:sldId id="274" r:id="rId25"/>
    <p:sldId id="293" r:id="rId26"/>
    <p:sldId id="284" r:id="rId27"/>
    <p:sldId id="307" r:id="rId28"/>
    <p:sldId id="288" r:id="rId29"/>
    <p:sldId id="289" r:id="rId30"/>
    <p:sldId id="290" r:id="rId31"/>
    <p:sldId id="294" r:id="rId32"/>
    <p:sldId id="295" r:id="rId33"/>
    <p:sldId id="296" r:id="rId34"/>
    <p:sldId id="297" r:id="rId35"/>
    <p:sldId id="298" r:id="rId36"/>
    <p:sldId id="299" r:id="rId37"/>
    <p:sldId id="300" r:id="rId38"/>
    <p:sldId id="279" r:id="rId39"/>
    <p:sldId id="302" r:id="rId40"/>
    <p:sldId id="303" r:id="rId41"/>
    <p:sldId id="280" r:id="rId42"/>
    <p:sldId id="301" r:id="rId43"/>
    <p:sldId id="291" r:id="rId44"/>
    <p:sldId id="309" r:id="rId45"/>
    <p:sldId id="273" r:id="rId46"/>
    <p:sldId id="292" r:id="rId47"/>
    <p:sldId id="282" r:id="rId4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27" autoAdjust="0"/>
    <p:restoredTop sz="94494" autoAdjust="0"/>
  </p:normalViewPr>
  <p:slideViewPr>
    <p:cSldViewPr snapToGrid="0">
      <p:cViewPr varScale="1">
        <p:scale>
          <a:sx n="71" d="100"/>
          <a:sy n="71" d="100"/>
        </p:scale>
        <p:origin x="1098" y="66"/>
      </p:cViewPr>
      <p:guideLst/>
    </p:cSldViewPr>
  </p:slideViewPr>
  <p:outlineViewPr>
    <p:cViewPr>
      <p:scale>
        <a:sx n="33" d="100"/>
        <a:sy n="33" d="100"/>
      </p:scale>
      <p:origin x="0" y="-55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18625536735965556"/>
          <c:y val="2.370233703976740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3608762250042486"/>
          <c:y val="0.14163839405335293"/>
          <c:w val="0.3099023395456863"/>
          <c:h val="0.72929424891719774"/>
        </c:manualLayout>
      </c:layout>
      <c:pieChart>
        <c:varyColors val="1"/>
        <c:ser>
          <c:idx val="0"/>
          <c:order val="0"/>
          <c:tx>
            <c:strRef>
              <c:f>Feuil1!$B$1</c:f>
              <c:strCache>
                <c:ptCount val="1"/>
                <c:pt idx="0">
                  <c:v>Verse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80F-40A6-8B8E-19107582FEC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80F-40A6-8B8E-19107582FEC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80F-40A6-8B8E-19107582FEC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80F-40A6-8B8E-19107582FECF}"/>
              </c:ext>
            </c:extLst>
          </c:dPt>
          <c:cat>
            <c:strRef>
              <c:f>Feuil1!$A$2:$A$5</c:f>
              <c:strCache>
                <c:ptCount val="4"/>
                <c:pt idx="0">
                  <c:v>Réflexion</c:v>
                </c:pt>
                <c:pt idx="1">
                  <c:v>DEV</c:v>
                </c:pt>
                <c:pt idx="2">
                  <c:v>Présentation</c:v>
                </c:pt>
                <c:pt idx="3">
                  <c:v>Passion</c:v>
                </c:pt>
              </c:strCache>
            </c:strRef>
          </c:cat>
          <c:val>
            <c:numRef>
              <c:f>Feuil1!$B$2:$B$5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4.2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70-451C-ABA5-E91DF4B3E9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4.9851696595479521E-2"/>
          <c:y val="0.29043788001391746"/>
          <c:w val="0.22259865178723165"/>
          <c:h val="0.4705503128095268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1A3FCF-9B2A-424F-8A45-84EA3F96C1ED}" type="datetimeFigureOut">
              <a:rPr lang="fr-FR" smtClean="0"/>
              <a:t>15/06/2022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51CAA2-6F62-467D-B06F-FE020A6D64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6923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51CAA2-6F62-467D-B06F-FE020A6D64F1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2773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51CAA2-6F62-467D-B06F-FE020A6D64F1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302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51CAA2-6F62-467D-B06F-FE020A6D64F1}" type="slidenum">
              <a:rPr lang="fr-FR" smtClean="0"/>
              <a:t>41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9056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8AA85A64-BF42-4810-9A83-858079862C3B}" type="datetime1">
              <a:rPr lang="fr-FR" smtClean="0"/>
              <a:t>15/06/2022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2173BB1B-14E7-4CB5-BF52-D9EA028B67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3088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50246-6DF4-4E0B-9364-BD28C8D0236A}" type="datetime1">
              <a:rPr lang="fr-FR" smtClean="0"/>
              <a:t>15/06/2022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3043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0D858-877C-4352-AB61-B82F6E1F929D}" type="datetime1">
              <a:rPr lang="fr-FR" smtClean="0"/>
              <a:t>15/06/2022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17490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266EB-DD41-42B7-AC61-099BF67F2504}" type="datetime1">
              <a:rPr lang="fr-FR" smtClean="0"/>
              <a:t>15/06/2022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05843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E667F-750F-4C8F-A53A-E204C24D9355}" type="datetime1">
              <a:rPr lang="fr-FR" smtClean="0"/>
              <a:t>15/06/2022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57013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B6BD6-4669-405A-A5B3-1A384EE124C1}" type="datetime1">
              <a:rPr lang="fr-FR" smtClean="0"/>
              <a:t>15/06/2022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53841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5DACA-26F3-47C7-B6A5-988BF67210D4}" type="datetime1">
              <a:rPr lang="fr-FR" smtClean="0"/>
              <a:t>15/06/2022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9265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8FAF9EB2-ED6A-4A05-B5C7-509840A0264F}" type="datetime1">
              <a:rPr lang="fr-FR" smtClean="0"/>
              <a:t>15/06/2022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34126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E55A6DCD-F284-4070-9982-ECDBFAF27290}" type="datetime1">
              <a:rPr lang="fr-FR" smtClean="0"/>
              <a:t>15/06/2022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9098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75DE5-F58D-4C99-8F46-2837CA249177}" type="datetime1">
              <a:rPr lang="fr-FR" smtClean="0"/>
              <a:t>15/06/2022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410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12B2A-F166-4DFF-8E2F-C8366387ADE7}" type="datetime1">
              <a:rPr lang="fr-FR" smtClean="0"/>
              <a:t>15/06/2022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1720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E2270-C043-4488-AE96-824D24105AB1}" type="datetime1">
              <a:rPr lang="fr-FR" smtClean="0"/>
              <a:t>15/06/2022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4094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5F35F-B134-4C55-9AC2-85DE5C1FCF7B}" type="datetime1">
              <a:rPr lang="fr-FR" smtClean="0"/>
              <a:t>15/06/2022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1927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DAEEC-26CF-464B-B45F-6764D172AA31}" type="datetime1">
              <a:rPr lang="fr-FR" smtClean="0"/>
              <a:t>15/06/2022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8413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E9FF6-4FA0-4DCB-8C44-DA4AF5643B14}" type="datetime1">
              <a:rPr lang="fr-FR" smtClean="0"/>
              <a:t>15/06/2022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994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234FA-DB95-4C24-92A3-47247DF303E2}" type="datetime1">
              <a:rPr lang="fr-FR" smtClean="0"/>
              <a:t>15/06/2022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840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B7B90-6608-45AD-B3BF-D1A8D1DFB74B}" type="datetime1">
              <a:rPr lang="fr-FR" smtClean="0"/>
              <a:t>15/06/2022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9918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A8B9BEB-BD50-40B5-AAA8-CF4609091A4F}" type="datetime1">
              <a:rPr lang="fr-FR" smtClean="0"/>
              <a:t>15/06/2022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fr-FR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2173BB1B-14E7-4CB5-BF52-D9EA028B67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7241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7500">
              <a:srgbClr val="E6E6E6"/>
            </a:gs>
            <a:gs pos="72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D8F500-5675-40A6-B0DA-85C692ECC3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8810" y="2407230"/>
            <a:ext cx="9222829" cy="1599590"/>
          </a:xfrm>
        </p:spPr>
        <p:txBody>
          <a:bodyPr/>
          <a:lstStyle/>
          <a:p>
            <a:pPr algn="ctr"/>
            <a:r>
              <a:rPr lang="fr-FR" sz="7200" b="1" dirty="0"/>
              <a:t>Verse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D916C25-B97C-40D8-A62A-245599F79E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6882" y="2012783"/>
            <a:ext cx="8825658" cy="861420"/>
          </a:xfrm>
        </p:spPr>
        <p:txBody>
          <a:bodyPr>
            <a:noAutofit/>
          </a:bodyPr>
          <a:lstStyle/>
          <a:p>
            <a:r>
              <a:rPr lang="fr-FR" sz="5400" dirty="0"/>
              <a:t>Le projet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9FFAE7-6719-422D-9FB6-7BD15ABDD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97609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52ACD74-71F4-4CC7-A285-83B746FC6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 Le cahier des charges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42EA2E1-FCEF-43DD-A8BC-E87C566D11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projet en dates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B2CBE5F-F318-4F88-BBDE-9416ADA0D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10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6CE65C3-8F0A-4504-8D1C-D5465CC872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66" y="3481584"/>
            <a:ext cx="10990867" cy="207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865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7E710C-7EC9-4F73-B03E-1242A191E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861" y="834779"/>
            <a:ext cx="8825660" cy="981229"/>
          </a:xfrm>
        </p:spPr>
        <p:txBody>
          <a:bodyPr/>
          <a:lstStyle/>
          <a:p>
            <a:r>
              <a:rPr lang="fr-FR" dirty="0"/>
              <a:t>3. Analyse fonctionnelle 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1FC58C3-EA4C-4EE0-8473-476156144F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50731" y="2044725"/>
            <a:ext cx="8825659" cy="860400"/>
          </a:xfrm>
        </p:spPr>
        <p:txBody>
          <a:bodyPr>
            <a:normAutofit fontScale="55000" lnSpcReduction="20000"/>
          </a:bodyPr>
          <a:lstStyle/>
          <a:p>
            <a:pPr algn="ctr"/>
            <a:r>
              <a:rPr lang="fr-FR" sz="4800" dirty="0">
                <a:solidFill>
                  <a:schemeClr val="bg1"/>
                </a:solidFill>
              </a:rPr>
              <a:t>Présentation du diagramme des cas d’utilisation et des diagrammes d’activité et de séquence.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FC56C28-B24B-4414-A904-DE1A5E16F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8214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D919B85-A8A4-493C-96E6-C8964C813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12</a:t>
            </a:fld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4234E54-64BD-4271-A50F-9CC25B9E8031}"/>
              </a:ext>
            </a:extLst>
          </p:cNvPr>
          <p:cNvSpPr txBox="1"/>
          <p:nvPr/>
        </p:nvSpPr>
        <p:spPr>
          <a:xfrm>
            <a:off x="1179263" y="740250"/>
            <a:ext cx="24797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Le diagramme des cas d’utilisation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652D503-0FFB-8D85-CE12-FAA774ED3E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455" y="0"/>
            <a:ext cx="58197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065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C509CB1-DBF5-4784-A025-BC5842E8B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13</a:t>
            </a:fld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CB9B25D2-6E5E-496F-BA22-C6653A6E0F65}"/>
              </a:ext>
            </a:extLst>
          </p:cNvPr>
          <p:cNvSpPr txBox="1"/>
          <p:nvPr/>
        </p:nvSpPr>
        <p:spPr>
          <a:xfrm>
            <a:off x="1001261" y="578224"/>
            <a:ext cx="5094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Création de compte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A671C14-1FBF-6F60-05A7-69F22F737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947555"/>
            <a:ext cx="9895340" cy="5439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1625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AA5B88E-F6D9-4968-8519-A104EA736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14</a:t>
            </a:fld>
            <a:endParaRPr lang="fr-F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A29816F-BAD8-9BC4-F431-FEA930130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261" y="436695"/>
            <a:ext cx="8955742" cy="5984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3087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5F683F1D-B238-1CC1-8480-9773F58D23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ous-titre 5">
            <a:extLst>
              <a:ext uri="{FF2B5EF4-FFF2-40B4-BE49-F238E27FC236}">
                <a16:creationId xmlns:a16="http://schemas.microsoft.com/office/drawing/2014/main" id="{B109A03D-0FA8-4DF6-E07B-DD338885FE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A9BD4D8-8218-DFE0-2D0B-B624D4605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15</a:t>
            </a:fld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8F77B854-E131-5242-CFFC-99601997115F}"/>
              </a:ext>
            </a:extLst>
          </p:cNvPr>
          <p:cNvSpPr txBox="1"/>
          <p:nvPr/>
        </p:nvSpPr>
        <p:spPr>
          <a:xfrm>
            <a:off x="590278" y="494906"/>
            <a:ext cx="47271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Modification de compte</a:t>
            </a:r>
          </a:p>
          <a:p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45CA3CE-702D-EFC2-1419-6B7B919F4A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539" y="818071"/>
            <a:ext cx="10027272" cy="5545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0775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BAA6335C-B4FA-3CEB-FEAE-F066F1E110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0B7F8F63-3B5A-77A4-94EB-13ED60245D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81BD712-FC51-40BD-87B0-78DED83A7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16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D2FE2164-CE21-9037-62E7-555C8A2DD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32" y="679572"/>
            <a:ext cx="10020877" cy="5659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4489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BF55468-A29C-4B00-937F-835E646C1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73BB1B-14E7-4CB5-BF52-D9EA028B67B9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C9439CC-05CB-4868-A80C-83FDBA336854}"/>
              </a:ext>
            </a:extLst>
          </p:cNvPr>
          <p:cNvSpPr txBox="1"/>
          <p:nvPr/>
        </p:nvSpPr>
        <p:spPr>
          <a:xfrm>
            <a:off x="545505" y="494906"/>
            <a:ext cx="5094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Connexion de l’utilisateur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6438F0B-7CA1-EF61-EC7F-5D22017EE6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753" y="864239"/>
            <a:ext cx="9908787" cy="5498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1906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1A82DC26-2464-065A-8624-ED23A84A28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ous-titre 8">
            <a:extLst>
              <a:ext uri="{FF2B5EF4-FFF2-40B4-BE49-F238E27FC236}">
                <a16:creationId xmlns:a16="http://schemas.microsoft.com/office/drawing/2014/main" id="{E7238AEE-89C4-03D8-ACBB-EF31B7BF6D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BF55468-A29C-4B00-937F-835E646C1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73BB1B-14E7-4CB5-BF52-D9EA028B67B9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AC0CBCA-BF43-2B4C-0067-B899C7E114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69" y="890897"/>
            <a:ext cx="9977719" cy="563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9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67BD819D-FD9A-4D06-980B-7AFE238F7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0" y="1418252"/>
            <a:ext cx="8825660" cy="1026367"/>
          </a:xfrm>
        </p:spPr>
        <p:txBody>
          <a:bodyPr/>
          <a:lstStyle/>
          <a:p>
            <a:r>
              <a:rPr lang="fr-FR" dirty="0"/>
              <a:t>4. MCD / MLD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8EBA22F-12A0-4DD0-A22E-99955D143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1281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06EB3E-879B-480C-9875-125EA89F3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2325" y="1063416"/>
            <a:ext cx="2998458" cy="2696632"/>
          </a:xfrm>
        </p:spPr>
        <p:txBody>
          <a:bodyPr/>
          <a:lstStyle/>
          <a:p>
            <a:r>
              <a:rPr lang="fr-FR" dirty="0"/>
              <a:t>Qui suis-je?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A828676-C472-435A-8AAB-26E38BDA7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03041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ABFD68-5CE1-4BD9-9A46-976E46A701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6391" y="607023"/>
            <a:ext cx="8825658" cy="456393"/>
          </a:xfrm>
        </p:spPr>
        <p:txBody>
          <a:bodyPr/>
          <a:lstStyle/>
          <a:p>
            <a:r>
              <a:rPr lang="fr-FR" sz="2800" dirty="0"/>
              <a:t>4. Modèle Conceptuel de Données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041395-CE29-728F-E2BA-3832569369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E65BD57-D10B-45B2-8D2A-B27A7433F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20</a:t>
            </a:fld>
            <a:endParaRPr lang="fr-FR"/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6F3B8C11-41CB-458D-A8D2-7B793D79B597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19" y="1135965"/>
            <a:ext cx="10153650" cy="5211047"/>
          </a:xfrm>
        </p:spPr>
      </p:pic>
    </p:spTree>
    <p:extLst>
      <p:ext uri="{BB962C8B-B14F-4D97-AF65-F5344CB8AC3E}">
        <p14:creationId xmlns:p14="http://schemas.microsoft.com/office/powerpoint/2010/main" val="9647468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ABFD68-5CE1-4BD9-9A46-976E46A701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6391" y="607023"/>
            <a:ext cx="8825658" cy="456393"/>
          </a:xfrm>
        </p:spPr>
        <p:txBody>
          <a:bodyPr/>
          <a:lstStyle/>
          <a:p>
            <a:r>
              <a:rPr lang="fr-FR" sz="2800" dirty="0"/>
              <a:t>4. Modèle Logique des Données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041395-CE29-728F-E2BA-3832569369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E65BD57-D10B-45B2-8D2A-B27A7433F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73BB1B-14E7-4CB5-BF52-D9EA028B67B9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fr-FR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6" name="Espace réservé du contenu 7">
            <a:extLst>
              <a:ext uri="{FF2B5EF4-FFF2-40B4-BE49-F238E27FC236}">
                <a16:creationId xmlns:a16="http://schemas.microsoft.com/office/drawing/2014/main" id="{A8669E48-166A-19DE-A9C1-A3E4183150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86107" y="1153063"/>
            <a:ext cx="10107679" cy="521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3540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5F939F-9A6A-4640-8982-90CF1A538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5. Base de données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6134E8E-4ED5-4531-8202-E21CCAA6A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22</a:t>
            </a:fld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8475561-12ED-2F2B-E80F-691635EFB1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624" y="2402857"/>
            <a:ext cx="5201376" cy="2019582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7B9E500E-8ACD-E7D9-D9A6-57E325E01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234" y="2862183"/>
            <a:ext cx="6668431" cy="1133633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55EC761C-31F1-EE94-EE29-1FAE8A7338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24" y="5080042"/>
            <a:ext cx="4639322" cy="1047896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F1414E11-04F2-EEF0-EBB5-798DD5949A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9410" y="5241989"/>
            <a:ext cx="7992590" cy="724001"/>
          </a:xfrm>
          <a:prstGeom prst="rect">
            <a:avLst/>
          </a:prstGeom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4B801D29-C508-C9C4-184D-6EDE068E0A65}"/>
              </a:ext>
            </a:extLst>
          </p:cNvPr>
          <p:cNvCxnSpPr>
            <a:cxnSpLocks/>
          </p:cNvCxnSpPr>
          <p:nvPr/>
        </p:nvCxnSpPr>
        <p:spPr>
          <a:xfrm>
            <a:off x="1657350" y="4705350"/>
            <a:ext cx="869519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99661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BE4C75-E530-00A2-6C7D-4946A1F1B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6. Arborescence des fichiers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2D5235C-FD27-12CD-6208-E48F1134C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23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4179427-5B95-EF44-5C1D-E8A90F6783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8463" y="1546163"/>
            <a:ext cx="4526064" cy="55184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805545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5DD7007E-7D88-486B-8F14-E4DA540A3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779" y="772604"/>
            <a:ext cx="4351025" cy="2283824"/>
          </a:xfrm>
        </p:spPr>
        <p:txBody>
          <a:bodyPr/>
          <a:lstStyle/>
          <a:p>
            <a:r>
              <a:rPr lang="fr-FR" dirty="0"/>
              <a:t>7. Les fonctionnalités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02745C7-E70A-40C5-AA4C-8AB25F5E6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fr-FR" dirty="0"/>
              <a:t>23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5FFA1DFD-016F-7BDA-2CCA-24F7D7C84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6118" y="179459"/>
            <a:ext cx="5305760" cy="649908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1000BF6-E494-498D-7F37-49E55B640885}"/>
              </a:ext>
            </a:extLst>
          </p:cNvPr>
          <p:cNvSpPr txBox="1"/>
          <p:nvPr/>
        </p:nvSpPr>
        <p:spPr>
          <a:xfrm>
            <a:off x="1309197" y="3234074"/>
            <a:ext cx="32362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>
                <a:solidFill>
                  <a:schemeClr val="bg1"/>
                </a:solidFill>
              </a:rPr>
              <a:t>Création d’un compte utilisateur.</a:t>
            </a:r>
          </a:p>
        </p:txBody>
      </p:sp>
    </p:spTree>
    <p:extLst>
      <p:ext uri="{BB962C8B-B14F-4D97-AF65-F5344CB8AC3E}">
        <p14:creationId xmlns:p14="http://schemas.microsoft.com/office/powerpoint/2010/main" val="8661151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0D89746-2B8B-EF99-0862-0A1695D9A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fr-FR" dirty="0"/>
              <a:t>24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998AFBF-C129-DF74-2CBA-45961293F2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6328" y="75789"/>
            <a:ext cx="6312568" cy="670642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437859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CBC34D23-A436-4C0B-8836-504BEEE74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60D2BEF5-FA9F-4791-A3C8-2A82C1467A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4" y="591671"/>
            <a:ext cx="9197586" cy="6078070"/>
          </a:xfr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9747608-962A-4C7C-AD5E-B857936A6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19943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70A1188F-3554-F9B2-4D4E-A0CFF3A7DA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406" y="795155"/>
            <a:ext cx="6683187" cy="5966378"/>
          </a:xfr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0E6008C-E428-20B8-1DF2-00DFC76F5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08051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43F251C-7B8E-421C-8FA6-ED528BACD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28</a:t>
            </a:fld>
            <a:endParaRPr lang="fr-FR"/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B84B5C9D-85E2-576A-E158-BD52D50A5F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045" y="1599944"/>
            <a:ext cx="8354591" cy="3658111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EF73CE72-DF18-9F65-E3D7-9A40F4275E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493" y="4217782"/>
            <a:ext cx="6884276" cy="1705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4135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925A127-6CF2-43E4-B7E2-80E3414EE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29</a:t>
            </a:fld>
            <a:endParaRPr lang="fr-FR"/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D56C8AED-C34F-696A-94A8-9975BC147D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02" y="724886"/>
            <a:ext cx="7616781" cy="5408227"/>
          </a:xfr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ADCF359-9CAE-60CA-FBCB-82DD54E09E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272" y="2699732"/>
            <a:ext cx="8316536" cy="4158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386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8C59DB70-0E22-454B-90F5-001A72EDF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083" y="1140759"/>
            <a:ext cx="2793158" cy="443753"/>
          </a:xfrm>
        </p:spPr>
        <p:txBody>
          <a:bodyPr/>
          <a:lstStyle/>
          <a:p>
            <a:r>
              <a:rPr lang="fr-FR" sz="3600" b="1" u="sng" dirty="0"/>
              <a:t>Sommaire :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84EBBD8E-C890-4FA6-B5DD-5F3F9E6D8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1573" y="1362636"/>
            <a:ext cx="5190066" cy="4572000"/>
          </a:xfrm>
        </p:spPr>
        <p:txBody>
          <a:bodyPr/>
          <a:lstStyle/>
          <a:p>
            <a:r>
              <a:rPr lang="fr-FR" dirty="0"/>
              <a:t>1. Présentation du projet</a:t>
            </a:r>
          </a:p>
          <a:p>
            <a:r>
              <a:rPr lang="fr-FR" dirty="0"/>
              <a:t>2. Cahier des charges</a:t>
            </a:r>
          </a:p>
          <a:p>
            <a:r>
              <a:rPr lang="fr-FR" dirty="0"/>
              <a:t>3. Analyse fonctionnelle</a:t>
            </a:r>
          </a:p>
          <a:p>
            <a:r>
              <a:rPr lang="fr-FR" dirty="0"/>
              <a:t>4. MCD / MLD</a:t>
            </a:r>
          </a:p>
          <a:p>
            <a:r>
              <a:rPr lang="fr-FR" dirty="0"/>
              <a:t>5. Base de données </a:t>
            </a:r>
          </a:p>
          <a:p>
            <a:r>
              <a:rPr lang="fr-FR" dirty="0"/>
              <a:t>6. Arborescence des fichiers</a:t>
            </a:r>
          </a:p>
          <a:p>
            <a:r>
              <a:rPr lang="fr-FR" dirty="0"/>
              <a:t>7. Les fonctionnalités</a:t>
            </a:r>
          </a:p>
          <a:p>
            <a:r>
              <a:rPr lang="fr-FR" dirty="0"/>
              <a:t>8. Conclusion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E3505D5-1901-40AE-AB50-7FBDC1171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43108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11CA2D-D8EE-421D-AFF6-9AF0F21E4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98B5FB8-8402-4F18-9651-BD55D4CFF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30</a:t>
            </a:fld>
            <a:endParaRPr lang="fr-FR"/>
          </a:p>
        </p:txBody>
      </p:sp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E8EF0D0F-4B2D-8E47-BF14-EBAF31CF9E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88" y="397818"/>
            <a:ext cx="9792866" cy="4089850"/>
          </a:xfr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88CA8025-9D25-2420-B197-8C83A22F06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1965" y="2715019"/>
            <a:ext cx="6800309" cy="4142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9182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18B15D4-2A46-E5E8-B01C-BEA89ABA0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31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75D961C-9D73-2786-DC42-45C5C57F17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1682" y="457200"/>
            <a:ext cx="7227224" cy="59436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1287A4D-A6DB-B4B6-29E0-C617D4BF814A}"/>
              </a:ext>
            </a:extLst>
          </p:cNvPr>
          <p:cNvSpPr txBox="1"/>
          <p:nvPr/>
        </p:nvSpPr>
        <p:spPr>
          <a:xfrm>
            <a:off x="328906" y="813603"/>
            <a:ext cx="22610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>
                <a:solidFill>
                  <a:schemeClr val="bg1"/>
                </a:solidFill>
              </a:rPr>
              <a:t>Connexion d’un utilisateur.</a:t>
            </a:r>
          </a:p>
        </p:txBody>
      </p:sp>
    </p:spTree>
    <p:extLst>
      <p:ext uri="{BB962C8B-B14F-4D97-AF65-F5344CB8AC3E}">
        <p14:creationId xmlns:p14="http://schemas.microsoft.com/office/powerpoint/2010/main" val="29890557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FE4DF47-22B8-E345-29BF-CDB289D7B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32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EAD258F-CBFF-8EE0-EED7-F9B2BA9D9A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8896" y="453815"/>
            <a:ext cx="8534281" cy="59559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595731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ED57479E-1EA2-0BDD-AE94-03F84F8AD3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564" y="679572"/>
            <a:ext cx="9022976" cy="5893985"/>
          </a:xfr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CF88935-432E-9EFD-EE21-E1B1F6C58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33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15988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3EFB936-F1EE-4D50-AA67-E6E98775C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34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0F4F930-E45B-20D9-B5EF-CCBA97755B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3809" y="1063416"/>
            <a:ext cx="9684382" cy="50260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804192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BD1B11-A90D-1875-46EF-3E656450C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35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673B4B8-41DB-4D8A-1953-0B87E88C3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424" y="966693"/>
            <a:ext cx="8943152" cy="3766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F6341762-9297-348F-701D-85FEC22129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4047" y="1965293"/>
            <a:ext cx="7027185" cy="4489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6998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305C907-EB63-5DD4-D0D3-809024FAA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36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614CAFF-9130-05CE-E8F0-5C4366D68C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492" y="1018738"/>
            <a:ext cx="9118449" cy="554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2065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EBAF057-EFC6-BD26-4C6C-AB1EE36C3F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6D02A93-B015-7B7F-EF28-A18534EA0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37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2336020-B09F-6A5B-5E1C-BC9343D53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2435" y="423724"/>
            <a:ext cx="5634318" cy="601055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DC9692B-F3A8-420F-88C1-3BCB7545BB52}"/>
              </a:ext>
            </a:extLst>
          </p:cNvPr>
          <p:cNvSpPr txBox="1"/>
          <p:nvPr/>
        </p:nvSpPr>
        <p:spPr>
          <a:xfrm>
            <a:off x="192741" y="679572"/>
            <a:ext cx="32362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>
                <a:solidFill>
                  <a:schemeClr val="bg1"/>
                </a:solidFill>
              </a:rPr>
              <a:t>Modification d’un compte utilisateur.</a:t>
            </a:r>
          </a:p>
        </p:txBody>
      </p:sp>
    </p:spTree>
    <p:extLst>
      <p:ext uri="{BB962C8B-B14F-4D97-AF65-F5344CB8AC3E}">
        <p14:creationId xmlns:p14="http://schemas.microsoft.com/office/powerpoint/2010/main" val="11274700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17730B6-088F-4A31-B76F-CEEE2AEAC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38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080C760-6F10-B1A5-7D9A-0B19128D88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927" y="161365"/>
            <a:ext cx="5944145" cy="65352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817703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6E665A-A9C5-EB81-6BD7-5CF003E6A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CA303FB-EDE0-194C-7119-ADB8E2E9E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39</a:t>
            </a:fld>
            <a:endParaRPr lang="fr-FR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2E4EC65F-4A4B-4CA7-0481-3FCAE5B4162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2237" y="117475"/>
            <a:ext cx="6867525" cy="6623050"/>
          </a:xfrm>
        </p:spPr>
      </p:pic>
    </p:spTree>
    <p:extLst>
      <p:ext uri="{BB962C8B-B14F-4D97-AF65-F5344CB8AC3E}">
        <p14:creationId xmlns:p14="http://schemas.microsoft.com/office/powerpoint/2010/main" val="2637671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8D3971-18C2-4722-8407-2B5DB01E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1. Présentation du projet</a:t>
            </a:r>
          </a:p>
        </p:txBody>
      </p:sp>
      <p:graphicFrame>
        <p:nvGraphicFramePr>
          <p:cNvPr id="7" name="Espace réservé du contenu 6">
            <a:extLst>
              <a:ext uri="{FF2B5EF4-FFF2-40B4-BE49-F238E27FC236}">
                <a16:creationId xmlns:a16="http://schemas.microsoft.com/office/drawing/2014/main" id="{113EC12B-8BE1-44AE-A017-CC475142FC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8820693"/>
              </p:ext>
            </p:extLst>
          </p:nvPr>
        </p:nvGraphicFramePr>
        <p:xfrm>
          <a:off x="1682750" y="2523640"/>
          <a:ext cx="8826500" cy="37506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45DF9A6-698E-49CE-86C2-155208B49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63732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F41057-8C39-FEF8-D20F-F8B215A6A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890D660-045A-4546-BA80-9531039A2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40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1166319-0D03-6CC9-3285-477FF7936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926" y="591391"/>
            <a:ext cx="8606967" cy="5675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76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7CC2087-06E7-40C4-ABF3-50AA06E30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41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E9AE208-0743-02EC-CBAC-7EF46E3D39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261" y="781461"/>
            <a:ext cx="9194901" cy="42701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448359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17AF276-4466-79B7-7D99-C489F7F0D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42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99928A3-F1D7-1D82-3744-9765C5B019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983" y="753585"/>
            <a:ext cx="9840123" cy="5060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C300318C-D191-29EA-95F5-DAEE7BB4C9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9846" y="2757255"/>
            <a:ext cx="6508377" cy="39881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759524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A0600A-5BAA-4F6D-8312-186BAAFCBB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3119717"/>
            <a:ext cx="8825658" cy="1080147"/>
          </a:xfrm>
        </p:spPr>
        <p:txBody>
          <a:bodyPr/>
          <a:lstStyle/>
          <a:p>
            <a:r>
              <a:rPr lang="fr-FR" dirty="0"/>
              <a:t>8. La conclusion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894C1BB3-CEBB-4D80-B0E1-5F5DD2F8C9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60573" y="4905073"/>
            <a:ext cx="5711066" cy="430710"/>
          </a:xfrm>
        </p:spPr>
        <p:txBody>
          <a:bodyPr/>
          <a:lstStyle/>
          <a:p>
            <a:r>
              <a:rPr lang="fr-FR" dirty="0"/>
              <a:t>Merci pour votre écoute et votre attention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FF2DAC8-C2EF-4C2F-940F-584619DC9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43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383155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7A02AD-1428-7977-860C-E74AB90569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97930" y="1194795"/>
            <a:ext cx="8825658" cy="2677648"/>
          </a:xfrm>
        </p:spPr>
        <p:txBody>
          <a:bodyPr/>
          <a:lstStyle/>
          <a:p>
            <a:r>
              <a:rPr lang="fr-FR" dirty="0"/>
              <a:t>Interlude: Maquettage du site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1E2D1E4-7D6C-CDFC-8D0B-73E8CB4E1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44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72375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3FF03D-551A-475E-A180-ACD119516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261" y="679572"/>
            <a:ext cx="8761413" cy="706964"/>
          </a:xfrm>
        </p:spPr>
        <p:txBody>
          <a:bodyPr/>
          <a:lstStyle/>
          <a:p>
            <a:r>
              <a:rPr lang="fr-FR" dirty="0"/>
              <a:t>Le site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D21A03FF-B4B7-8004-80BB-B00F2D057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8487BD0-7802-4058-977D-EDA57C19B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45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C697062-3249-43FD-7EFC-758F02A540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1217" y="1461346"/>
            <a:ext cx="9569565" cy="53966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126366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4AE44-5F77-EBF7-5294-7D76D668A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46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A376BA5-5D97-F02F-676A-8C1D68064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582" y="1112231"/>
            <a:ext cx="9809018" cy="57457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0564400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7F7041FE-4BFA-978A-3AD4-D76D766168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729" y="1063416"/>
            <a:ext cx="9480176" cy="5755349"/>
          </a:xfr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25070A-B021-43DC-B397-BE6D11605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47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1679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282CFA-55EF-4E2E-885E-EFF8053E4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 Le cahier des charges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FA7940B-E112-47D7-906D-081FE65E1A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564" y="2635584"/>
            <a:ext cx="8825659" cy="3416300"/>
          </a:xfrm>
        </p:spPr>
        <p:txBody>
          <a:bodyPr/>
          <a:lstStyle/>
          <a:p>
            <a:r>
              <a:rPr lang="fr-FR" u="sng" dirty="0"/>
              <a:t>Présentation fonctionnelle du projet :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14E5A74-7F9B-42D4-9B1C-3708DF8A3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5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149F09C-05BC-422F-994F-633952A15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7140" y="2979962"/>
            <a:ext cx="6430272" cy="1571844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C8E18265-8BBE-413D-94CE-4B5F7CF300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7139" y="4374837"/>
            <a:ext cx="6182588" cy="1124107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0D04ABE1-0DC1-4612-892B-1427972A2F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16" y="5382192"/>
            <a:ext cx="5756635" cy="73352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0ECE72C7-2C5C-453C-BBB7-63AD6F2E93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0249" y="5875647"/>
            <a:ext cx="4734586" cy="352474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286877CC-09B3-4904-968A-301F155269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1304" y="3765884"/>
            <a:ext cx="2197813" cy="1127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746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5A9CFF-8162-4847-8FB5-2AE2CE8EE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 Le cahier des charges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B3A1E03-ECC8-40F0-BB3F-EB1F117E82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u="sng" dirty="0"/>
              <a:t>SWOT :</a:t>
            </a:r>
          </a:p>
          <a:p>
            <a:endParaRPr lang="fr-FR" u="sng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FEF9692-44AB-4D41-B6AD-18CC7DB55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6</a:t>
            </a:fld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76B74A0-0DB1-4CBB-ABAF-7431BB6B21C3}"/>
              </a:ext>
            </a:extLst>
          </p:cNvPr>
          <p:cNvSpPr txBox="1"/>
          <p:nvPr/>
        </p:nvSpPr>
        <p:spPr>
          <a:xfrm>
            <a:off x="896336" y="3244334"/>
            <a:ext cx="1449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Les Forces :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3094074E-2222-4CBA-B83F-023FC91E89C6}"/>
              </a:ext>
            </a:extLst>
          </p:cNvPr>
          <p:cNvSpPr txBox="1"/>
          <p:nvPr/>
        </p:nvSpPr>
        <p:spPr>
          <a:xfrm>
            <a:off x="1621186" y="3613666"/>
            <a:ext cx="76938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Un modèle qui fonctionne boosté par sa popularité croissante et la démocratisation de l’univers du divertissement en ligne. </a:t>
            </a:r>
          </a:p>
          <a:p>
            <a:r>
              <a:rPr lang="fr-FR" dirty="0"/>
              <a:t>Auquel on introduit la dimension d’espace virtuel propre.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AAC40DF-B074-4C13-99F3-01B7AF8AB44C}"/>
              </a:ext>
            </a:extLst>
          </p:cNvPr>
          <p:cNvSpPr txBox="1"/>
          <p:nvPr/>
        </p:nvSpPr>
        <p:spPr>
          <a:xfrm>
            <a:off x="868627" y="4964067"/>
            <a:ext cx="184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Les Faiblesses :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FE8B9C3-9C89-4153-A1FD-97F6D82A6B60}"/>
              </a:ext>
            </a:extLst>
          </p:cNvPr>
          <p:cNvSpPr txBox="1"/>
          <p:nvPr/>
        </p:nvSpPr>
        <p:spPr>
          <a:xfrm>
            <a:off x="1621186" y="5333399"/>
            <a:ext cx="76938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 réveil d’autres grands acteurs dans le domaine du divertissement en ligne avec l’émergence du méta verse.</a:t>
            </a:r>
          </a:p>
        </p:txBody>
      </p:sp>
    </p:spTree>
    <p:extLst>
      <p:ext uri="{BB962C8B-B14F-4D97-AF65-F5344CB8AC3E}">
        <p14:creationId xmlns:p14="http://schemas.microsoft.com/office/powerpoint/2010/main" val="1005720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1A1DDF8-058C-4A76-A202-EFB9DE5E1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 Le cahier des charges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54511B1A-329D-42AE-8BB5-49CE402CD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u="sng" dirty="0"/>
              <a:t>SWOT :</a:t>
            </a:r>
          </a:p>
          <a:p>
            <a:endParaRPr lang="fr-FR" u="sng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82FD600-9622-46B4-B135-590F8647F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7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F27DD0E-1A71-4E45-8439-D91FC2B46D88}"/>
              </a:ext>
            </a:extLst>
          </p:cNvPr>
          <p:cNvSpPr txBox="1"/>
          <p:nvPr/>
        </p:nvSpPr>
        <p:spPr>
          <a:xfrm>
            <a:off x="896335" y="3244334"/>
            <a:ext cx="2484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Les Opportunités :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36CEA31-3240-4C71-854C-D56BDC778C2A}"/>
              </a:ext>
            </a:extLst>
          </p:cNvPr>
          <p:cNvSpPr txBox="1"/>
          <p:nvPr/>
        </p:nvSpPr>
        <p:spPr>
          <a:xfrm>
            <a:off x="1621186" y="3613666"/>
            <a:ext cx="76938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Un nouveau marché qui prend place avec la possibilité de changer la face du divertissement online en lui permettant de prendre une plus grande place dans la vie quotidienne des utilisateurs.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F3EED04-F173-4A87-9097-FA19DEDA035E}"/>
              </a:ext>
            </a:extLst>
          </p:cNvPr>
          <p:cNvSpPr txBox="1"/>
          <p:nvPr/>
        </p:nvSpPr>
        <p:spPr>
          <a:xfrm>
            <a:off x="868627" y="4964067"/>
            <a:ext cx="184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Les Menaces :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7E6E116-9C2D-41D8-AD00-2C6A5CA10748}"/>
              </a:ext>
            </a:extLst>
          </p:cNvPr>
          <p:cNvSpPr txBox="1"/>
          <p:nvPr/>
        </p:nvSpPr>
        <p:spPr>
          <a:xfrm>
            <a:off x="1621186" y="5333399"/>
            <a:ext cx="76938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N’étant pas seul sur le marché nous sommes en concurrence directe avec d’autres géants du monde du web.</a:t>
            </a:r>
          </a:p>
          <a:p>
            <a:r>
              <a:rPr lang="fr-FR" dirty="0"/>
              <a:t>Ainsi qu’un potentiel risque d’incompréhension voir d’amalgame.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65087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383C09DB-19D4-40F4-BAF6-E7F8765A4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422" y="1562100"/>
            <a:ext cx="4217744" cy="1061507"/>
          </a:xfrm>
        </p:spPr>
        <p:txBody>
          <a:bodyPr>
            <a:normAutofit fontScale="90000"/>
          </a:bodyPr>
          <a:lstStyle/>
          <a:p>
            <a:r>
              <a:rPr lang="fr-FR" dirty="0"/>
              <a:t>2. Le cahier des charges</a:t>
            </a:r>
          </a:p>
        </p:txBody>
      </p:sp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E945A5A5-B8BC-4454-9B63-6380AB65FB26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9907DE6-2EA5-4157-B61B-238BFCCE3C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4" y="4029606"/>
            <a:ext cx="3859212" cy="409575"/>
          </a:xfrm>
        </p:spPr>
        <p:txBody>
          <a:bodyPr/>
          <a:lstStyle/>
          <a:p>
            <a:r>
              <a:rPr lang="fr-FR" dirty="0"/>
              <a:t>Le point vis-à-vis de la concurrence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D00A3E-1A64-4FBA-86B1-0A98AB3D5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8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F01448E-94DC-4EB8-B04E-C5D853F8F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6646" y="8744"/>
            <a:ext cx="49358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531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47EF97-33A8-4C24-8FF9-34E89A809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 Le cahier des charges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4812169-6675-47DF-9DFF-FDE902B69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langages et outils nécessaires au projet :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030A44C-9FF3-4346-AB64-386AEE472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3BB1B-14E7-4CB5-BF52-D9EA028B67B9}" type="slidenum">
              <a:rPr lang="fr-FR" smtClean="0"/>
              <a:t>9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3C279D6-99F8-4CAE-A435-C71611C77C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3019" y="3269872"/>
            <a:ext cx="1052134" cy="8382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58CF87DA-CBD6-4053-8917-CA4DCD2BD5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578" y="3307476"/>
            <a:ext cx="784410" cy="78441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B1F33D48-4931-41DC-B7EE-54681D0290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9004" y="3202514"/>
            <a:ext cx="973668" cy="97366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401D9398-E84A-4EAC-AE70-64A09C4D3F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4410" y="3212847"/>
            <a:ext cx="690137" cy="97366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583464A5-7416-4DB6-9605-E68FC90CE2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74" y="5062018"/>
            <a:ext cx="1178950" cy="606425"/>
          </a:xfrm>
          <a:prstGeom prst="rect">
            <a:avLst/>
          </a:prstGeom>
        </p:spPr>
      </p:pic>
      <p:pic>
        <p:nvPicPr>
          <p:cNvPr id="16" name="Graphique 15">
            <a:extLst>
              <a:ext uri="{FF2B5EF4-FFF2-40B4-BE49-F238E27FC236}">
                <a16:creationId xmlns:a16="http://schemas.microsoft.com/office/drawing/2014/main" id="{76EB67E4-F1D8-451B-9876-6BDF05B915D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727428" y="5014752"/>
            <a:ext cx="1297869" cy="700959"/>
          </a:xfrm>
          <a:prstGeom prst="rect">
            <a:avLst/>
          </a:prstGeom>
        </p:spPr>
      </p:pic>
      <p:pic>
        <p:nvPicPr>
          <p:cNvPr id="18" name="Graphique 17">
            <a:extLst>
              <a:ext uri="{FF2B5EF4-FFF2-40B4-BE49-F238E27FC236}">
                <a16:creationId xmlns:a16="http://schemas.microsoft.com/office/drawing/2014/main" id="{5D1992A7-AFFB-4683-82AD-59B25BFCD78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66202" y="4705381"/>
            <a:ext cx="1178951" cy="117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9530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le d’ions">
  <a:themeElements>
    <a:clrScheme name="Salle d’ions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Salle d’ions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lle d’ions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4149</TotalTime>
  <Words>376</Words>
  <Application>Microsoft Office PowerPoint</Application>
  <PresentationFormat>Grand écran</PresentationFormat>
  <Paragraphs>105</Paragraphs>
  <Slides>47</Slides>
  <Notes>3</Notes>
  <HiddenSlides>4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47</vt:i4>
      </vt:variant>
    </vt:vector>
  </HeadingPairs>
  <TitlesOfParts>
    <vt:vector size="52" baseType="lpstr">
      <vt:lpstr>Arial</vt:lpstr>
      <vt:lpstr>Calibri</vt:lpstr>
      <vt:lpstr>Century Gothic</vt:lpstr>
      <vt:lpstr>Wingdings 3</vt:lpstr>
      <vt:lpstr>Salle d’ions</vt:lpstr>
      <vt:lpstr>Verse</vt:lpstr>
      <vt:lpstr>Qui suis-je?</vt:lpstr>
      <vt:lpstr>Sommaire :</vt:lpstr>
      <vt:lpstr>1. Présentation du projet</vt:lpstr>
      <vt:lpstr>2. Le cahier des charges</vt:lpstr>
      <vt:lpstr>2. Le cahier des charges</vt:lpstr>
      <vt:lpstr>2. Le cahier des charges</vt:lpstr>
      <vt:lpstr>2. Le cahier des charges</vt:lpstr>
      <vt:lpstr>2. Le cahier des charges</vt:lpstr>
      <vt:lpstr>2. Le cahier des charges</vt:lpstr>
      <vt:lpstr>3. Analyse fonctionnelle :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4. MCD / MLD</vt:lpstr>
      <vt:lpstr>4. Modèle Conceptuel de Données</vt:lpstr>
      <vt:lpstr>4. Modèle Logique des Données</vt:lpstr>
      <vt:lpstr>5. Base de données</vt:lpstr>
      <vt:lpstr>6. Arborescence des fichiers</vt:lpstr>
      <vt:lpstr>7. Les fonctionnalités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8. La conclusion</vt:lpstr>
      <vt:lpstr>Interlude: Maquettage du site</vt:lpstr>
      <vt:lpstr>Le site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Bienvenue dans mon  uni-Verse</dc:title>
  <dc:creator>Quentin Chassaing</dc:creator>
  <cp:lastModifiedBy>Quentin Chassaing</cp:lastModifiedBy>
  <cp:revision>51</cp:revision>
  <dcterms:created xsi:type="dcterms:W3CDTF">2022-02-28T08:05:24Z</dcterms:created>
  <dcterms:modified xsi:type="dcterms:W3CDTF">2022-06-15T12:24:00Z</dcterms:modified>
</cp:coreProperties>
</file>

<file path=docProps/thumbnail.jpeg>
</file>